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87" r:id="rId2"/>
    <p:sldMasterId id="2147483699" r:id="rId3"/>
    <p:sldMasterId id="2147483714" r:id="rId4"/>
    <p:sldMasterId id="2147483723" r:id="rId5"/>
    <p:sldMasterId id="2147483732" r:id="rId6"/>
  </p:sldMasterIdLst>
  <p:notesMasterIdLst>
    <p:notesMasterId r:id="rId45"/>
  </p:notesMasterIdLst>
  <p:handoutMasterIdLst>
    <p:handoutMasterId r:id="rId46"/>
  </p:handoutMasterIdLst>
  <p:sldIdLst>
    <p:sldId id="620" r:id="rId7"/>
    <p:sldId id="720" r:id="rId8"/>
    <p:sldId id="681" r:id="rId9"/>
    <p:sldId id="721" r:id="rId10"/>
    <p:sldId id="722" r:id="rId11"/>
    <p:sldId id="723" r:id="rId12"/>
    <p:sldId id="693" r:id="rId13"/>
    <p:sldId id="686" r:id="rId14"/>
    <p:sldId id="683" r:id="rId15"/>
    <p:sldId id="685" r:id="rId16"/>
    <p:sldId id="730" r:id="rId17"/>
    <p:sldId id="726" r:id="rId18"/>
    <p:sldId id="727" r:id="rId19"/>
    <p:sldId id="679" r:id="rId20"/>
    <p:sldId id="707" r:id="rId21"/>
    <p:sldId id="709" r:id="rId22"/>
    <p:sldId id="708" r:id="rId23"/>
    <p:sldId id="710" r:id="rId24"/>
    <p:sldId id="711" r:id="rId25"/>
    <p:sldId id="698" r:id="rId26"/>
    <p:sldId id="724" r:id="rId27"/>
    <p:sldId id="688" r:id="rId28"/>
    <p:sldId id="691" r:id="rId29"/>
    <p:sldId id="697" r:id="rId30"/>
    <p:sldId id="728" r:id="rId31"/>
    <p:sldId id="699" r:id="rId32"/>
    <p:sldId id="714" r:id="rId33"/>
    <p:sldId id="705" r:id="rId34"/>
    <p:sldId id="715" r:id="rId35"/>
    <p:sldId id="731" r:id="rId36"/>
    <p:sldId id="729" r:id="rId37"/>
    <p:sldId id="733" r:id="rId38"/>
    <p:sldId id="687" r:id="rId39"/>
    <p:sldId id="716" r:id="rId40"/>
    <p:sldId id="717" r:id="rId41"/>
    <p:sldId id="695" r:id="rId42"/>
    <p:sldId id="732" r:id="rId43"/>
    <p:sldId id="60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60000"/>
    <a:srgbClr val="872D83"/>
    <a:srgbClr val="EDC9EB"/>
    <a:srgbClr val="DC94D9"/>
    <a:srgbClr val="A568D2"/>
    <a:srgbClr val="B73C2F"/>
    <a:srgbClr val="FF7D7D"/>
    <a:srgbClr val="2C97DE"/>
    <a:srgbClr val="006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8" autoAdjust="0"/>
    <p:restoredTop sz="86545" autoAdjust="0"/>
  </p:normalViewPr>
  <p:slideViewPr>
    <p:cSldViewPr>
      <p:cViewPr varScale="1">
        <p:scale>
          <a:sx n="92" d="100"/>
          <a:sy n="92" d="100"/>
        </p:scale>
        <p:origin x="140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84"/>
    </p:cViewPr>
  </p:sorterViewPr>
  <p:notesViewPr>
    <p:cSldViewPr>
      <p:cViewPr varScale="1">
        <p:scale>
          <a:sx n="85" d="100"/>
          <a:sy n="85" d="100"/>
        </p:scale>
        <p:origin x="-313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3DEBD1-2EDE-4611-800D-3BDEAA7D4467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A250CFC-D290-497B-9FDF-63B207804A84}">
      <dgm:prSet phldrT="[Text]"/>
      <dgm:spPr/>
      <dgm:t>
        <a:bodyPr/>
        <a:lstStyle/>
        <a:p>
          <a:r>
            <a:rPr lang="en-US" dirty="0" smtClean="0"/>
            <a:t>Filter</a:t>
          </a:r>
          <a:endParaRPr lang="uk-UA" dirty="0"/>
        </a:p>
      </dgm:t>
    </dgm:pt>
    <dgm:pt modelId="{688D9264-1B07-4F5E-A276-6F724244BE8A}" type="parTrans" cxnId="{B6BA5C0C-D69B-4EB8-A9E1-EA5046613A05}">
      <dgm:prSet/>
      <dgm:spPr/>
      <dgm:t>
        <a:bodyPr/>
        <a:lstStyle/>
        <a:p>
          <a:endParaRPr lang="uk-UA"/>
        </a:p>
      </dgm:t>
    </dgm:pt>
    <dgm:pt modelId="{3C880150-F56B-43AB-ABFA-C9DB537D01E8}" type="sibTrans" cxnId="{B6BA5C0C-D69B-4EB8-A9E1-EA5046613A05}">
      <dgm:prSet/>
      <dgm:spPr/>
      <dgm:t>
        <a:bodyPr/>
        <a:lstStyle/>
        <a:p>
          <a:endParaRPr lang="uk-UA"/>
        </a:p>
      </dgm:t>
    </dgm:pt>
    <dgm:pt modelId="{14D920A7-8C1A-4311-9382-038209C7882A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uk-UA" dirty="0"/>
        </a:p>
      </dgm:t>
    </dgm:pt>
    <dgm:pt modelId="{21CF1D42-40B1-48DC-BC29-C7223B0004B3}" type="parTrans" cxnId="{8A07DA22-6C7A-4958-8F34-4AF180CFE9DB}">
      <dgm:prSet/>
      <dgm:spPr/>
      <dgm:t>
        <a:bodyPr/>
        <a:lstStyle/>
        <a:p>
          <a:endParaRPr lang="uk-UA"/>
        </a:p>
      </dgm:t>
    </dgm:pt>
    <dgm:pt modelId="{6146ECD9-5656-4EE5-BAAA-9DF09B6796DD}" type="sibTrans" cxnId="{8A07DA22-6C7A-4958-8F34-4AF180CFE9DB}">
      <dgm:prSet/>
      <dgm:spPr/>
      <dgm:t>
        <a:bodyPr/>
        <a:lstStyle/>
        <a:p>
          <a:endParaRPr lang="uk-UA"/>
        </a:p>
      </dgm:t>
    </dgm:pt>
    <dgm:pt modelId="{8B5D1F40-0DC8-4D2B-AA4A-F6C17687A312}">
      <dgm:prSet phldrT="[Text]"/>
      <dgm:spPr/>
      <dgm:t>
        <a:bodyPr/>
        <a:lstStyle/>
        <a:p>
          <a:r>
            <a:rPr lang="en-US" dirty="0" smtClean="0"/>
            <a:t>Report</a:t>
          </a:r>
          <a:endParaRPr lang="uk-UA" dirty="0"/>
        </a:p>
      </dgm:t>
    </dgm:pt>
    <dgm:pt modelId="{3D5A9BA1-E0F2-4451-B08E-DABEE31B9219}" type="parTrans" cxnId="{86837B70-4D0B-4FD8-9F43-762D89E2701F}">
      <dgm:prSet/>
      <dgm:spPr/>
      <dgm:t>
        <a:bodyPr/>
        <a:lstStyle/>
        <a:p>
          <a:endParaRPr lang="uk-UA"/>
        </a:p>
      </dgm:t>
    </dgm:pt>
    <dgm:pt modelId="{5BE9EC4C-8A8B-4295-A16C-F60328489349}" type="sibTrans" cxnId="{86837B70-4D0B-4FD8-9F43-762D89E2701F}">
      <dgm:prSet/>
      <dgm:spPr/>
      <dgm:t>
        <a:bodyPr/>
        <a:lstStyle/>
        <a:p>
          <a:endParaRPr lang="uk-UA"/>
        </a:p>
      </dgm:t>
    </dgm:pt>
    <dgm:pt modelId="{A2955727-0322-483C-86DE-BC482890647A}" type="pres">
      <dgm:prSet presAssocID="{B73DEBD1-2EDE-4611-800D-3BDEAA7D4467}" presName="CompostProcess" presStyleCnt="0">
        <dgm:presLayoutVars>
          <dgm:dir/>
          <dgm:resizeHandles val="exact"/>
        </dgm:presLayoutVars>
      </dgm:prSet>
      <dgm:spPr/>
    </dgm:pt>
    <dgm:pt modelId="{9B1CF083-A4DB-4BA6-921B-FF89733539BD}" type="pres">
      <dgm:prSet presAssocID="{B73DEBD1-2EDE-4611-800D-3BDEAA7D4467}" presName="arrow" presStyleLbl="bgShp" presStyleIdx="0" presStyleCnt="1"/>
      <dgm:spPr/>
    </dgm:pt>
    <dgm:pt modelId="{2823DC6A-C121-4D35-A0E3-8EACEACD985E}" type="pres">
      <dgm:prSet presAssocID="{B73DEBD1-2EDE-4611-800D-3BDEAA7D4467}" presName="linearProcess" presStyleCnt="0"/>
      <dgm:spPr/>
    </dgm:pt>
    <dgm:pt modelId="{AF034B55-AC31-43C5-97D0-3DB1C3CE65D4}" type="pres">
      <dgm:prSet presAssocID="{DA250CFC-D290-497B-9FDF-63B207804A8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D9625FF-E6EF-4C04-A000-A8F9B46E83C4}" type="pres">
      <dgm:prSet presAssocID="{3C880150-F56B-43AB-ABFA-C9DB537D01E8}" presName="sibTrans" presStyleCnt="0"/>
      <dgm:spPr/>
    </dgm:pt>
    <dgm:pt modelId="{E4A4AB19-37DD-4C9D-8ECB-A8350A5CC549}" type="pres">
      <dgm:prSet presAssocID="{14D920A7-8C1A-4311-9382-038209C7882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A9D520C-6E27-480F-A879-DF3461622D4A}" type="pres">
      <dgm:prSet presAssocID="{6146ECD9-5656-4EE5-BAAA-9DF09B6796DD}" presName="sibTrans" presStyleCnt="0"/>
      <dgm:spPr/>
    </dgm:pt>
    <dgm:pt modelId="{A34D838D-9241-4B8D-9294-D9A4C2178572}" type="pres">
      <dgm:prSet presAssocID="{8B5D1F40-0DC8-4D2B-AA4A-F6C17687A31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86837B70-4D0B-4FD8-9F43-762D89E2701F}" srcId="{B73DEBD1-2EDE-4611-800D-3BDEAA7D4467}" destId="{8B5D1F40-0DC8-4D2B-AA4A-F6C17687A312}" srcOrd="2" destOrd="0" parTransId="{3D5A9BA1-E0F2-4451-B08E-DABEE31B9219}" sibTransId="{5BE9EC4C-8A8B-4295-A16C-F60328489349}"/>
    <dgm:cxn modelId="{B320403C-084A-4FB4-9363-16C442011E2A}" type="presOf" srcId="{B73DEBD1-2EDE-4611-800D-3BDEAA7D4467}" destId="{A2955727-0322-483C-86DE-BC482890647A}" srcOrd="0" destOrd="0" presId="urn:microsoft.com/office/officeart/2005/8/layout/hProcess9"/>
    <dgm:cxn modelId="{2289A82D-830F-4C15-A397-767211190F41}" type="presOf" srcId="{8B5D1F40-0DC8-4D2B-AA4A-F6C17687A312}" destId="{A34D838D-9241-4B8D-9294-D9A4C2178572}" srcOrd="0" destOrd="0" presId="urn:microsoft.com/office/officeart/2005/8/layout/hProcess9"/>
    <dgm:cxn modelId="{2183DEFF-D2AF-4A9C-BD6C-6C1561D874DF}" type="presOf" srcId="{DA250CFC-D290-497B-9FDF-63B207804A84}" destId="{AF034B55-AC31-43C5-97D0-3DB1C3CE65D4}" srcOrd="0" destOrd="0" presId="urn:microsoft.com/office/officeart/2005/8/layout/hProcess9"/>
    <dgm:cxn modelId="{B6BA5C0C-D69B-4EB8-A9E1-EA5046613A05}" srcId="{B73DEBD1-2EDE-4611-800D-3BDEAA7D4467}" destId="{DA250CFC-D290-497B-9FDF-63B207804A84}" srcOrd="0" destOrd="0" parTransId="{688D9264-1B07-4F5E-A276-6F724244BE8A}" sibTransId="{3C880150-F56B-43AB-ABFA-C9DB537D01E8}"/>
    <dgm:cxn modelId="{8A07DA22-6C7A-4958-8F34-4AF180CFE9DB}" srcId="{B73DEBD1-2EDE-4611-800D-3BDEAA7D4467}" destId="{14D920A7-8C1A-4311-9382-038209C7882A}" srcOrd="1" destOrd="0" parTransId="{21CF1D42-40B1-48DC-BC29-C7223B0004B3}" sibTransId="{6146ECD9-5656-4EE5-BAAA-9DF09B6796DD}"/>
    <dgm:cxn modelId="{D00CF57D-8411-4BE3-ACCA-5B90E7D6635B}" type="presOf" srcId="{14D920A7-8C1A-4311-9382-038209C7882A}" destId="{E4A4AB19-37DD-4C9D-8ECB-A8350A5CC549}" srcOrd="0" destOrd="0" presId="urn:microsoft.com/office/officeart/2005/8/layout/hProcess9"/>
    <dgm:cxn modelId="{FAE342BA-7901-4273-B512-37E34AB5EF98}" type="presParOf" srcId="{A2955727-0322-483C-86DE-BC482890647A}" destId="{9B1CF083-A4DB-4BA6-921B-FF89733539BD}" srcOrd="0" destOrd="0" presId="urn:microsoft.com/office/officeart/2005/8/layout/hProcess9"/>
    <dgm:cxn modelId="{C2AFBE94-885C-4807-830D-D3D5D31C6231}" type="presParOf" srcId="{A2955727-0322-483C-86DE-BC482890647A}" destId="{2823DC6A-C121-4D35-A0E3-8EACEACD985E}" srcOrd="1" destOrd="0" presId="urn:microsoft.com/office/officeart/2005/8/layout/hProcess9"/>
    <dgm:cxn modelId="{9BD0D9C6-8077-4827-B4F0-7DC4B791FB4D}" type="presParOf" srcId="{2823DC6A-C121-4D35-A0E3-8EACEACD985E}" destId="{AF034B55-AC31-43C5-97D0-3DB1C3CE65D4}" srcOrd="0" destOrd="0" presId="urn:microsoft.com/office/officeart/2005/8/layout/hProcess9"/>
    <dgm:cxn modelId="{F811133F-51FA-46D0-97D0-53900D3B778B}" type="presParOf" srcId="{2823DC6A-C121-4D35-A0E3-8EACEACD985E}" destId="{3D9625FF-E6EF-4C04-A000-A8F9B46E83C4}" srcOrd="1" destOrd="0" presId="urn:microsoft.com/office/officeart/2005/8/layout/hProcess9"/>
    <dgm:cxn modelId="{6B5AD140-B154-48D2-AE24-A5F4F11C2F29}" type="presParOf" srcId="{2823DC6A-C121-4D35-A0E3-8EACEACD985E}" destId="{E4A4AB19-37DD-4C9D-8ECB-A8350A5CC549}" srcOrd="2" destOrd="0" presId="urn:microsoft.com/office/officeart/2005/8/layout/hProcess9"/>
    <dgm:cxn modelId="{CFBF3A8D-C03B-4546-B32C-44E161C3FE9A}" type="presParOf" srcId="{2823DC6A-C121-4D35-A0E3-8EACEACD985E}" destId="{AA9D520C-6E27-480F-A879-DF3461622D4A}" srcOrd="3" destOrd="0" presId="urn:microsoft.com/office/officeart/2005/8/layout/hProcess9"/>
    <dgm:cxn modelId="{39A2C7C6-A3E4-4ECD-80DF-9FCD467A8FA6}" type="presParOf" srcId="{2823DC6A-C121-4D35-A0E3-8EACEACD985E}" destId="{A34D838D-9241-4B8D-9294-D9A4C217857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3DEBD1-2EDE-4611-800D-3BDEAA7D4467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DA250CFC-D290-497B-9FDF-63B207804A84}">
      <dgm:prSet phldrT="[Text]"/>
      <dgm:spPr/>
      <dgm:t>
        <a:bodyPr/>
        <a:lstStyle/>
        <a:p>
          <a:r>
            <a:rPr lang="en-US" smtClean="0"/>
            <a:t>Filter</a:t>
          </a:r>
          <a:endParaRPr lang="uk-UA" dirty="0"/>
        </a:p>
      </dgm:t>
    </dgm:pt>
    <dgm:pt modelId="{688D9264-1B07-4F5E-A276-6F724244BE8A}" type="parTrans" cxnId="{B6BA5C0C-D69B-4EB8-A9E1-EA5046613A05}">
      <dgm:prSet/>
      <dgm:spPr/>
      <dgm:t>
        <a:bodyPr/>
        <a:lstStyle/>
        <a:p>
          <a:endParaRPr lang="uk-UA"/>
        </a:p>
      </dgm:t>
    </dgm:pt>
    <dgm:pt modelId="{3C880150-F56B-43AB-ABFA-C9DB537D01E8}" type="sibTrans" cxnId="{B6BA5C0C-D69B-4EB8-A9E1-EA5046613A05}">
      <dgm:prSet/>
      <dgm:spPr/>
      <dgm:t>
        <a:bodyPr/>
        <a:lstStyle/>
        <a:p>
          <a:endParaRPr lang="uk-UA"/>
        </a:p>
      </dgm:t>
    </dgm:pt>
    <dgm:pt modelId="{14D920A7-8C1A-4311-9382-038209C7882A}">
      <dgm:prSet phldrT="[Text]"/>
      <dgm:spPr/>
      <dgm:t>
        <a:bodyPr/>
        <a:lstStyle/>
        <a:p>
          <a:r>
            <a:rPr lang="en-US" dirty="0" smtClean="0"/>
            <a:t>Aggregate</a:t>
          </a:r>
          <a:endParaRPr lang="uk-UA" dirty="0"/>
        </a:p>
      </dgm:t>
    </dgm:pt>
    <dgm:pt modelId="{21CF1D42-40B1-48DC-BC29-C7223B0004B3}" type="parTrans" cxnId="{8A07DA22-6C7A-4958-8F34-4AF180CFE9DB}">
      <dgm:prSet/>
      <dgm:spPr/>
      <dgm:t>
        <a:bodyPr/>
        <a:lstStyle/>
        <a:p>
          <a:endParaRPr lang="uk-UA"/>
        </a:p>
      </dgm:t>
    </dgm:pt>
    <dgm:pt modelId="{6146ECD9-5656-4EE5-BAAA-9DF09B6796DD}" type="sibTrans" cxnId="{8A07DA22-6C7A-4958-8F34-4AF180CFE9DB}">
      <dgm:prSet/>
      <dgm:spPr/>
      <dgm:t>
        <a:bodyPr/>
        <a:lstStyle/>
        <a:p>
          <a:endParaRPr lang="uk-UA"/>
        </a:p>
      </dgm:t>
    </dgm:pt>
    <dgm:pt modelId="{8B5D1F40-0DC8-4D2B-AA4A-F6C17687A312}">
      <dgm:prSet phldrT="[Text]"/>
      <dgm:spPr/>
      <dgm:t>
        <a:bodyPr/>
        <a:lstStyle/>
        <a:p>
          <a:r>
            <a:rPr lang="en-US" dirty="0" smtClean="0"/>
            <a:t>Report</a:t>
          </a:r>
          <a:endParaRPr lang="uk-UA" dirty="0"/>
        </a:p>
      </dgm:t>
    </dgm:pt>
    <dgm:pt modelId="{3D5A9BA1-E0F2-4451-B08E-DABEE31B9219}" type="parTrans" cxnId="{86837B70-4D0B-4FD8-9F43-762D89E2701F}">
      <dgm:prSet/>
      <dgm:spPr/>
      <dgm:t>
        <a:bodyPr/>
        <a:lstStyle/>
        <a:p>
          <a:endParaRPr lang="uk-UA"/>
        </a:p>
      </dgm:t>
    </dgm:pt>
    <dgm:pt modelId="{5BE9EC4C-8A8B-4295-A16C-F60328489349}" type="sibTrans" cxnId="{86837B70-4D0B-4FD8-9F43-762D89E2701F}">
      <dgm:prSet/>
      <dgm:spPr/>
      <dgm:t>
        <a:bodyPr/>
        <a:lstStyle/>
        <a:p>
          <a:endParaRPr lang="uk-UA"/>
        </a:p>
      </dgm:t>
    </dgm:pt>
    <dgm:pt modelId="{A2955727-0322-483C-86DE-BC482890647A}" type="pres">
      <dgm:prSet presAssocID="{B73DEBD1-2EDE-4611-800D-3BDEAA7D4467}" presName="CompostProcess" presStyleCnt="0">
        <dgm:presLayoutVars>
          <dgm:dir/>
          <dgm:resizeHandles val="exact"/>
        </dgm:presLayoutVars>
      </dgm:prSet>
      <dgm:spPr/>
    </dgm:pt>
    <dgm:pt modelId="{9B1CF083-A4DB-4BA6-921B-FF89733539BD}" type="pres">
      <dgm:prSet presAssocID="{B73DEBD1-2EDE-4611-800D-3BDEAA7D4467}" presName="arrow" presStyleLbl="bgShp" presStyleIdx="0" presStyleCnt="1"/>
      <dgm:spPr/>
    </dgm:pt>
    <dgm:pt modelId="{2823DC6A-C121-4D35-A0E3-8EACEACD985E}" type="pres">
      <dgm:prSet presAssocID="{B73DEBD1-2EDE-4611-800D-3BDEAA7D4467}" presName="linearProcess" presStyleCnt="0"/>
      <dgm:spPr/>
    </dgm:pt>
    <dgm:pt modelId="{AF034B55-AC31-43C5-97D0-3DB1C3CE65D4}" type="pres">
      <dgm:prSet presAssocID="{DA250CFC-D290-497B-9FDF-63B207804A84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3D9625FF-E6EF-4C04-A000-A8F9B46E83C4}" type="pres">
      <dgm:prSet presAssocID="{3C880150-F56B-43AB-ABFA-C9DB537D01E8}" presName="sibTrans" presStyleCnt="0"/>
      <dgm:spPr/>
    </dgm:pt>
    <dgm:pt modelId="{E4A4AB19-37DD-4C9D-8ECB-A8350A5CC549}" type="pres">
      <dgm:prSet presAssocID="{14D920A7-8C1A-4311-9382-038209C7882A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  <dgm:pt modelId="{AA9D520C-6E27-480F-A879-DF3461622D4A}" type="pres">
      <dgm:prSet presAssocID="{6146ECD9-5656-4EE5-BAAA-9DF09B6796DD}" presName="sibTrans" presStyleCnt="0"/>
      <dgm:spPr/>
    </dgm:pt>
    <dgm:pt modelId="{A34D838D-9241-4B8D-9294-D9A4C2178572}" type="pres">
      <dgm:prSet presAssocID="{8B5D1F40-0DC8-4D2B-AA4A-F6C17687A312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uk-UA"/>
        </a:p>
      </dgm:t>
    </dgm:pt>
  </dgm:ptLst>
  <dgm:cxnLst>
    <dgm:cxn modelId="{ECCD4E95-378A-4147-AB3B-81E50218832E}" type="presOf" srcId="{14D920A7-8C1A-4311-9382-038209C7882A}" destId="{E4A4AB19-37DD-4C9D-8ECB-A8350A5CC549}" srcOrd="0" destOrd="0" presId="urn:microsoft.com/office/officeart/2005/8/layout/hProcess9"/>
    <dgm:cxn modelId="{86837B70-4D0B-4FD8-9F43-762D89E2701F}" srcId="{B73DEBD1-2EDE-4611-800D-3BDEAA7D4467}" destId="{8B5D1F40-0DC8-4D2B-AA4A-F6C17687A312}" srcOrd="2" destOrd="0" parTransId="{3D5A9BA1-E0F2-4451-B08E-DABEE31B9219}" sibTransId="{5BE9EC4C-8A8B-4295-A16C-F60328489349}"/>
    <dgm:cxn modelId="{B6BA5C0C-D69B-4EB8-A9E1-EA5046613A05}" srcId="{B73DEBD1-2EDE-4611-800D-3BDEAA7D4467}" destId="{DA250CFC-D290-497B-9FDF-63B207804A84}" srcOrd="0" destOrd="0" parTransId="{688D9264-1B07-4F5E-A276-6F724244BE8A}" sibTransId="{3C880150-F56B-43AB-ABFA-C9DB537D01E8}"/>
    <dgm:cxn modelId="{A8BA7220-756F-41D4-A6E3-22B7B23671A7}" type="presOf" srcId="{DA250CFC-D290-497B-9FDF-63B207804A84}" destId="{AF034B55-AC31-43C5-97D0-3DB1C3CE65D4}" srcOrd="0" destOrd="0" presId="urn:microsoft.com/office/officeart/2005/8/layout/hProcess9"/>
    <dgm:cxn modelId="{8A07DA22-6C7A-4958-8F34-4AF180CFE9DB}" srcId="{B73DEBD1-2EDE-4611-800D-3BDEAA7D4467}" destId="{14D920A7-8C1A-4311-9382-038209C7882A}" srcOrd="1" destOrd="0" parTransId="{21CF1D42-40B1-48DC-BC29-C7223B0004B3}" sibTransId="{6146ECD9-5656-4EE5-BAAA-9DF09B6796DD}"/>
    <dgm:cxn modelId="{DF9EF558-266A-417E-A746-58382D863160}" type="presOf" srcId="{B73DEBD1-2EDE-4611-800D-3BDEAA7D4467}" destId="{A2955727-0322-483C-86DE-BC482890647A}" srcOrd="0" destOrd="0" presId="urn:microsoft.com/office/officeart/2005/8/layout/hProcess9"/>
    <dgm:cxn modelId="{8BBBAFC4-E140-4711-A553-DA2B9444D134}" type="presOf" srcId="{8B5D1F40-0DC8-4D2B-AA4A-F6C17687A312}" destId="{A34D838D-9241-4B8D-9294-D9A4C2178572}" srcOrd="0" destOrd="0" presId="urn:microsoft.com/office/officeart/2005/8/layout/hProcess9"/>
    <dgm:cxn modelId="{25C77EB3-4E72-4C40-B4E0-90054BA92B4F}" type="presParOf" srcId="{A2955727-0322-483C-86DE-BC482890647A}" destId="{9B1CF083-A4DB-4BA6-921B-FF89733539BD}" srcOrd="0" destOrd="0" presId="urn:microsoft.com/office/officeart/2005/8/layout/hProcess9"/>
    <dgm:cxn modelId="{8311F29E-5E9A-4826-9B4E-DCB41A2AEEA6}" type="presParOf" srcId="{A2955727-0322-483C-86DE-BC482890647A}" destId="{2823DC6A-C121-4D35-A0E3-8EACEACD985E}" srcOrd="1" destOrd="0" presId="urn:microsoft.com/office/officeart/2005/8/layout/hProcess9"/>
    <dgm:cxn modelId="{EBDC4EEF-ABBB-4B36-8E8A-E7A12A25810A}" type="presParOf" srcId="{2823DC6A-C121-4D35-A0E3-8EACEACD985E}" destId="{AF034B55-AC31-43C5-97D0-3DB1C3CE65D4}" srcOrd="0" destOrd="0" presId="urn:microsoft.com/office/officeart/2005/8/layout/hProcess9"/>
    <dgm:cxn modelId="{643405AC-D044-4880-9092-E3A818A654A0}" type="presParOf" srcId="{2823DC6A-C121-4D35-A0E3-8EACEACD985E}" destId="{3D9625FF-E6EF-4C04-A000-A8F9B46E83C4}" srcOrd="1" destOrd="0" presId="urn:microsoft.com/office/officeart/2005/8/layout/hProcess9"/>
    <dgm:cxn modelId="{617E0ACC-D135-4A71-9A3B-989FC6010153}" type="presParOf" srcId="{2823DC6A-C121-4D35-A0E3-8EACEACD985E}" destId="{E4A4AB19-37DD-4C9D-8ECB-A8350A5CC549}" srcOrd="2" destOrd="0" presId="urn:microsoft.com/office/officeart/2005/8/layout/hProcess9"/>
    <dgm:cxn modelId="{6DDF5D0E-47E4-41AB-8F37-CA1EC1DF61B1}" type="presParOf" srcId="{2823DC6A-C121-4D35-A0E3-8EACEACD985E}" destId="{AA9D520C-6E27-480F-A879-DF3461622D4A}" srcOrd="3" destOrd="0" presId="urn:microsoft.com/office/officeart/2005/8/layout/hProcess9"/>
    <dgm:cxn modelId="{F48A01FC-90A5-4B3C-B3CB-D1631C913A21}" type="presParOf" srcId="{2823DC6A-C121-4D35-A0E3-8EACEACD985E}" destId="{A34D838D-9241-4B8D-9294-D9A4C2178572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F083-A4DB-4BA6-921B-FF89733539BD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34B55-AC31-43C5-97D0-3DB1C3CE65D4}">
      <dsp:nvSpPr>
        <dsp:cNvPr id="0" name=""/>
        <dsp:cNvSpPr/>
      </dsp:nvSpPr>
      <dsp:spPr>
        <a:xfrm>
          <a:off x="2186" y="1219199"/>
          <a:ext cx="1934002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Filter</a:t>
          </a:r>
          <a:endParaRPr lang="uk-UA" sz="2900" kern="1200" dirty="0"/>
        </a:p>
      </dsp:txBody>
      <dsp:txXfrm>
        <a:off x="81541" y="1298554"/>
        <a:ext cx="1775292" cy="1466890"/>
      </dsp:txXfrm>
    </dsp:sp>
    <dsp:sp modelId="{E4A4AB19-37DD-4C9D-8ECB-A8350A5CC549}">
      <dsp:nvSpPr>
        <dsp:cNvPr id="0" name=""/>
        <dsp:cNvSpPr/>
      </dsp:nvSpPr>
      <dsp:spPr>
        <a:xfrm>
          <a:off x="2080998" y="1219199"/>
          <a:ext cx="1934002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Aggregate</a:t>
          </a:r>
          <a:endParaRPr lang="uk-UA" sz="2900" kern="1200" dirty="0"/>
        </a:p>
      </dsp:txBody>
      <dsp:txXfrm>
        <a:off x="2160353" y="1298554"/>
        <a:ext cx="1775292" cy="1466890"/>
      </dsp:txXfrm>
    </dsp:sp>
    <dsp:sp modelId="{A34D838D-9241-4B8D-9294-D9A4C2178572}">
      <dsp:nvSpPr>
        <dsp:cNvPr id="0" name=""/>
        <dsp:cNvSpPr/>
      </dsp:nvSpPr>
      <dsp:spPr>
        <a:xfrm>
          <a:off x="4159810" y="1219199"/>
          <a:ext cx="1934002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Report</a:t>
          </a:r>
          <a:endParaRPr lang="uk-UA" sz="2900" kern="1200" dirty="0"/>
        </a:p>
      </dsp:txBody>
      <dsp:txXfrm>
        <a:off x="4239165" y="1298554"/>
        <a:ext cx="1775292" cy="14668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CF083-A4DB-4BA6-921B-FF89733539BD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34B55-AC31-43C5-97D0-3DB1C3CE65D4}">
      <dsp:nvSpPr>
        <dsp:cNvPr id="0" name=""/>
        <dsp:cNvSpPr/>
      </dsp:nvSpPr>
      <dsp:spPr>
        <a:xfrm>
          <a:off x="2186" y="1219199"/>
          <a:ext cx="1934002" cy="1625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smtClean="0"/>
            <a:t>Filter</a:t>
          </a:r>
          <a:endParaRPr lang="uk-UA" sz="2900" kern="1200" dirty="0"/>
        </a:p>
      </dsp:txBody>
      <dsp:txXfrm>
        <a:off x="81541" y="1298554"/>
        <a:ext cx="1775292" cy="1466890"/>
      </dsp:txXfrm>
    </dsp:sp>
    <dsp:sp modelId="{E4A4AB19-37DD-4C9D-8ECB-A8350A5CC549}">
      <dsp:nvSpPr>
        <dsp:cNvPr id="0" name=""/>
        <dsp:cNvSpPr/>
      </dsp:nvSpPr>
      <dsp:spPr>
        <a:xfrm>
          <a:off x="2080998" y="1219199"/>
          <a:ext cx="1934002" cy="1625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Aggregate</a:t>
          </a:r>
          <a:endParaRPr lang="uk-UA" sz="2900" kern="1200" dirty="0"/>
        </a:p>
      </dsp:txBody>
      <dsp:txXfrm>
        <a:off x="2160353" y="1298554"/>
        <a:ext cx="1775292" cy="1466890"/>
      </dsp:txXfrm>
    </dsp:sp>
    <dsp:sp modelId="{A34D838D-9241-4B8D-9294-D9A4C2178572}">
      <dsp:nvSpPr>
        <dsp:cNvPr id="0" name=""/>
        <dsp:cNvSpPr/>
      </dsp:nvSpPr>
      <dsp:spPr>
        <a:xfrm>
          <a:off x="4159810" y="1219199"/>
          <a:ext cx="1934002" cy="1625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Report</a:t>
          </a:r>
          <a:endParaRPr lang="uk-UA" sz="2900" kern="1200" dirty="0"/>
        </a:p>
      </dsp:txBody>
      <dsp:txXfrm>
        <a:off x="4239165" y="1298554"/>
        <a:ext cx="1775292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B6DF3-FA61-45CB-BE27-053A00556DB1}" type="datetimeFigureOut">
              <a:rPr lang="en-US" smtClean="0"/>
              <a:pPr/>
              <a:t>2/28/2015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A7AAB-6417-4573-AFEB-2CFC050495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221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C4D45-EFF8-479D-AF6F-9BB9BF232254}" type="datetimeFigureOut">
              <a:rPr lang="en-US" smtClean="0"/>
              <a:pPr/>
              <a:t>2/28/2015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jksdksd jh jhfkjhfsd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08339-1CDE-4508-95CE-C65DBDC3BF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225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10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998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3108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903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29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42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1757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967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206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5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58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395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369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465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48960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93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302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black"/>
                </a:solidFill>
              </a:rPr>
              <a:pPr/>
              <a:t>‹#›</a:t>
            </a:fld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782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add the 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8820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 (w/ bullets)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304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4000" y="6444000"/>
            <a:ext cx="21336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/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230400" y="0"/>
            <a:ext cx="8229600" cy="914400"/>
          </a:xfrm>
        </p:spPr>
        <p:txBody>
          <a:bodyPr/>
          <a:lstStyle>
            <a:lvl1pPr algn="l">
              <a:defRPr baseline="0">
                <a:solidFill>
                  <a:schemeClr val="bg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531081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345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143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7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4376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33356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17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9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black"/>
                </a:solidFill>
              </a:rPr>
              <a:pPr/>
              <a:t>‹#›</a:t>
            </a:fld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8238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48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884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70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82080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90625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08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6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black"/>
                </a:solidFill>
              </a:rPr>
              <a:pPr/>
              <a:t>‹#›</a:t>
            </a:fld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758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D47F-FC00-4CB6-B502-16092993A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122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4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743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267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44028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726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44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23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 bullets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5715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57205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81600" y="6340475"/>
            <a:ext cx="38100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en-US" b="1" u="sng" dirty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899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Got questions? E-mail onykol@softserveinc.com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5E4261-B41E-4F12-A406-9C8DD804E9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1322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Column Layout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92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BFF8-603B-47AD-B6AA-170AAAD4C1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41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 (w/o bullets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57200" y="14478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57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457200" y="1373903"/>
            <a:ext cx="4038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457200" y="12700"/>
            <a:ext cx="5715000" cy="914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1" name="Text Placeholder 2"/>
          <p:cNvSpPr>
            <a:spLocks noGrp="1"/>
          </p:cNvSpPr>
          <p:nvPr>
            <p:ph idx="11"/>
          </p:nvPr>
        </p:nvSpPr>
        <p:spPr>
          <a:xfrm>
            <a:off x="4738260" y="1371600"/>
            <a:ext cx="4038600" cy="4493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>
              <a:defRPr lang="en-US" sz="1600" kern="1200" dirty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87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4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4800" cap="small" dirty="0"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1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2700"/>
            <a:ext cx="57150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5" name="Content Placeholder 2"/>
          <p:cNvSpPr txBox="1">
            <a:spLocks/>
          </p:cNvSpPr>
          <p:nvPr userDrawn="1"/>
        </p:nvSpPr>
        <p:spPr>
          <a:xfrm>
            <a:off x="1905000" y="6324600"/>
            <a:ext cx="3048000" cy="30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None/>
              <a:defRPr sz="1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>
              <a:solidFill>
                <a:prstClr val="black"/>
              </a:solidFill>
            </a:endParaRPr>
          </a:p>
          <a:p>
            <a:endParaRPr lang="uk-UA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57400" y="62515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50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707" r:id="rId11"/>
    <p:sldLayoutId id="2147483711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lang="en-US" sz="3600" b="0" kern="1200" dirty="0">
          <a:solidFill>
            <a:schemeClr val="bg1"/>
          </a:solidFill>
          <a:latin typeface="Segoe UI Light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5715000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3716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97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6" r:id="rId5"/>
    <p:sldLayoutId id="2147483697" r:id="rId6"/>
    <p:sldLayoutId id="2147483698" r:id="rId7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lang="en-US" sz="28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5715000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371600" y="63404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7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8" r:id="rId8"/>
    <p:sldLayoutId id="2147483710" r:id="rId9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914400" rtl="0" eaLnBrk="1" latinLnBrk="0" hangingPunct="1">
        <a:spcBef>
          <a:spcPct val="0"/>
        </a:spcBef>
        <a:buNone/>
        <a:defRPr lang="en-US" sz="28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5715000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9454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28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5715000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77415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28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5715000" cy="43088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7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628650" lvl="1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971550" lvl="2" indent="-171450" algn="l" defTabSz="9144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1257300" lvl="3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181600" y="6340475"/>
            <a:ext cx="3810000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en-US" b="1" u="sng" dirty="0" smtClean="0">
              <a:solidFill>
                <a:srgbClr val="1F497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461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lang="en-US" sz="28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628650" indent="-2857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8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971550" indent="-17145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4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73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0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485900" indent="-228600" algn="l" defTabSz="9144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themeOverride" Target="../theme/themeOverr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04800" y="2590800"/>
            <a:ext cx="8610600" cy="1447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w Cen MT" pitchFamily="34" charset="0"/>
              </a:rPr>
              <a:t>Big Data in Action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4800" y="5943600"/>
            <a:ext cx="4343400" cy="609600"/>
          </a:xfrm>
        </p:spPr>
        <p:txBody>
          <a:bodyPr/>
          <a:lstStyle/>
          <a:p>
            <a:r>
              <a:rPr lang="en-US" dirty="0" smtClean="0"/>
              <a:t>Taras Bachynskyy</a:t>
            </a:r>
            <a:endParaRPr lang="uk-UA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6629400" y="6019800"/>
            <a:ext cx="22860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2000" dirty="0" smtClean="0"/>
              <a:t>February, 2015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360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Players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685800" y="1371600"/>
            <a:ext cx="7467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Publisher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integrates advertisements into their online content</a:t>
            </a: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Marketer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creates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drives marketing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campaign, provides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advertisements to be displayed on the publisher's content</a:t>
            </a: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Consumer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target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audience</a:t>
            </a:r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009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Marketer</a:t>
            </a:r>
            <a:endParaRPr lang="uk-UA" dirty="0"/>
          </a:p>
        </p:txBody>
      </p:sp>
      <p:pic>
        <p:nvPicPr>
          <p:cNvPr id="3" name="Picture 2" descr="http://www.bluekai.com/assets/images/publishers-us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673" y="2209800"/>
            <a:ext cx="2667000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356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Problem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9165841" cy="4572000"/>
          </a:xfrm>
          <a:prstGeom prst="rect">
            <a:avLst/>
          </a:prstGeom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409700"/>
            <a:ext cx="9144000" cy="876300"/>
          </a:xfrm>
          <a:prstGeom prst="rect">
            <a:avLst/>
          </a:prstGeom>
          <a:solidFill>
            <a:srgbClr val="A20000">
              <a:alpha val="74902"/>
            </a:srgbClr>
          </a:solidFill>
          <a:ln>
            <a:noFill/>
          </a:ln>
        </p:spPr>
        <p:txBody>
          <a:bodyPr wrap="square" anchor="ctr">
            <a:norm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4800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Targeting</a:t>
            </a:r>
            <a:endParaRPr lang="en-US" altLang="en-US" sz="4800" b="1" dirty="0" smtClean="0">
              <a:solidFill>
                <a:srgbClr val="FFFFFF"/>
              </a:solidFill>
              <a:latin typeface="Segoe UI Light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56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39" y="2438400"/>
            <a:ext cx="2143125" cy="2143125"/>
          </a:xfrm>
          <a:prstGeom prst="rect">
            <a:avLst/>
          </a:prstGeom>
        </p:spPr>
      </p:pic>
      <p:pic>
        <p:nvPicPr>
          <p:cNvPr id="4100" name="Picture 4" descr="http://www.alliantdata.com/wp-content/themes/alliant/images/ACI-more-insight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75" y="2438400"/>
            <a:ext cx="3057525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43430"/>
            <a:ext cx="1457143" cy="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Advertising. Cookie Pool</a:t>
            </a:r>
            <a:endParaRPr lang="uk-U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447800"/>
            <a:ext cx="7109853" cy="430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066800"/>
            <a:ext cx="6881438" cy="518569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/>
          <a:p>
            <a:r>
              <a:rPr lang="en-US" dirty="0"/>
              <a:t>Online </a:t>
            </a:r>
            <a:r>
              <a:rPr lang="en-US" dirty="0" smtClean="0"/>
              <a:t>Advertising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505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90" y="543285"/>
            <a:ext cx="6047619" cy="5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5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76140"/>
            <a:ext cx="6438095" cy="5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0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952" y="576619"/>
            <a:ext cx="6038095" cy="5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4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57200"/>
            <a:ext cx="8542918" cy="564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06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43000" y="2655094"/>
            <a:ext cx="6858000" cy="1231106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0" kern="1200">
                <a:solidFill>
                  <a:srgbClr val="006591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algn="ctr"/>
            <a:r>
              <a:rPr lang="en-US" sz="8000" dirty="0" smtClean="0"/>
              <a:t>Introduction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8034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/>
          <a:p>
            <a:r>
              <a:rPr lang="en-US" dirty="0" smtClean="0"/>
              <a:t>Online Advertising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2404408"/>
            <a:ext cx="65563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Challenges</a:t>
            </a:r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Volume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too much data</a:t>
            </a:r>
          </a:p>
          <a:p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Fragmentation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too many data sources</a:t>
            </a:r>
          </a:p>
          <a:p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Activation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making sure the data is not </a:t>
            </a:r>
            <a:r>
              <a:rPr lang="en-US" sz="2400" dirty="0" err="1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silo’d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in a single location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2286000"/>
            <a:ext cx="1990725" cy="2057400"/>
          </a:xfrm>
          <a:prstGeom prst="rect">
            <a:avLst/>
          </a:prstGeom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0" y="1409700"/>
            <a:ext cx="9144000" cy="876300"/>
          </a:xfrm>
          <a:prstGeom prst="rect">
            <a:avLst/>
          </a:prstGeom>
          <a:solidFill>
            <a:srgbClr val="A20000">
              <a:alpha val="74902"/>
            </a:srgbClr>
          </a:solidFill>
          <a:ln>
            <a:noFill/>
          </a:ln>
        </p:spPr>
        <p:txBody>
          <a:bodyPr wrap="square" anchor="ctr">
            <a:normAutofit/>
          </a:bodyPr>
          <a:lstStyle/>
          <a:p>
            <a:pPr algn="ctr"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uk-UA" sz="4800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Marketing Is </a:t>
            </a:r>
            <a:r>
              <a:rPr lang="en-US" altLang="uk-UA" sz="4800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Driven </a:t>
            </a:r>
            <a:r>
              <a:rPr lang="en-US" altLang="uk-UA" sz="4800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By Data</a:t>
            </a:r>
            <a:endParaRPr lang="en-US" altLang="en-US" sz="4800" b="1" dirty="0" smtClean="0">
              <a:solidFill>
                <a:srgbClr val="FFFFFF"/>
              </a:solidFill>
              <a:latin typeface="Segoe UI Light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4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438400" y="3581400"/>
            <a:ext cx="1676400" cy="457201"/>
          </a:xfrm>
          <a:prstGeom prst="rect">
            <a:avLst/>
          </a:prstGeom>
          <a:solidFill>
            <a:srgbClr val="ED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Rectangle 3"/>
          <p:cNvSpPr/>
          <p:nvPr/>
        </p:nvSpPr>
        <p:spPr>
          <a:xfrm>
            <a:off x="711200" y="4267199"/>
            <a:ext cx="7670800" cy="2057401"/>
          </a:xfrm>
          <a:prstGeom prst="rect">
            <a:avLst/>
          </a:prstGeom>
          <a:solidFill>
            <a:srgbClr val="EDC9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Players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685800" y="990600"/>
            <a:ext cx="7467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Publisher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integrates advertisements into their online content</a:t>
            </a: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Marketer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creates and drives marketing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campaign, provides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advertisements to be displayed on the publisher's content</a:t>
            </a: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Consumer (cookie pool)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target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audience</a:t>
            </a:r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Agency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deeper partners than ever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before: trusted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partners and advisors on establishing a data-driven marketing strategy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52000"/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52000"/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Provider –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manages cookies pool and attributes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878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Demand-</a:t>
            </a:r>
            <a:r>
              <a:rPr lang="en-US" dirty="0"/>
              <a:t>S</a:t>
            </a:r>
            <a:r>
              <a:rPr lang="en-US" dirty="0" smtClean="0"/>
              <a:t>ide Platform</a:t>
            </a:r>
            <a:r>
              <a:rPr lang="en-US" dirty="0"/>
              <a:t> (DSP)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570900" y="1600200"/>
            <a:ext cx="7887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DSPs allow advertisers to buy impressions across a range of publisher sites, but targeted to specific users based on information such as their location and their previous browsing behavior.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00" y="4250947"/>
            <a:ext cx="3924300" cy="11620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3969960"/>
            <a:ext cx="26479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8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Management Platform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570900" y="1600200"/>
            <a:ext cx="7887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DMPs - manage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cookie IDs and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generate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audience segments, which are subsequently used to target specific users with online ads.</a:t>
            </a:r>
          </a:p>
        </p:txBody>
      </p:sp>
    </p:spTree>
    <p:extLst>
      <p:ext uri="{BB962C8B-B14F-4D97-AF65-F5344CB8AC3E}">
        <p14:creationId xmlns:p14="http://schemas.microsoft.com/office/powerpoint/2010/main" val="38039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Platform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381000" y="11430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need a DMP if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manage </a:t>
            </a:r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multiple online campaigns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across different ad networks, exchanges, and publishers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want to ensure you have control over your data assets, </a:t>
            </a:r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maximize segmentation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prevent leakage and monitor partners'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want to better target campaigns to improve </a:t>
            </a:r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response rates, conversion, and brand recognition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buy media placements, third-party audience data or bid on ad exchanges on a regular basis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want to </a:t>
            </a:r>
            <a:r>
              <a:rPr lang="en-US" sz="2400" b="1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control advertising costs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and improve overall ROI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64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Platform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609600" y="1451264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Generally, 50% of unique users clear their cookie every two months. This is why it is important to keep your data on users refreshed!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34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81000" y="1295400"/>
            <a:ext cx="8610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Cross-channel ID: identify your audience across any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orld’s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largest aggregation of authorized 3rd party data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providers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than 200 data providers, more than 30 of whom are branded and transparent in the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100x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partners available across multiple channels and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devices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>
              <a:solidFill>
                <a:srgbClr val="464646"/>
              </a:solidFill>
              <a:latin typeface="Helvetica Neue-Ultra-Light"/>
            </a:endParaRPr>
          </a:p>
          <a:p>
            <a:endParaRPr lang="uk-UA" dirty="0"/>
          </a:p>
        </p:txBody>
      </p:sp>
      <p:pic>
        <p:nvPicPr>
          <p:cNvPr id="1028" name="Picture 4" descr="http://www.bluekai.com/assets/images/publishers-data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29122"/>
            <a:ext cx="7740621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67" y="403615"/>
            <a:ext cx="3800000" cy="4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9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Branded Data Providers</a:t>
            </a:r>
            <a:endParaRPr lang="uk-UA" dirty="0"/>
          </a:p>
        </p:txBody>
      </p:sp>
      <p:pic>
        <p:nvPicPr>
          <p:cNvPr id="5122" name="Picture 2" descr="http://www.bluekai.com/assets/images/data-log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798945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74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r>
              <a:rPr lang="en-US" dirty="0"/>
              <a:t>Providers</a:t>
            </a:r>
            <a:endParaRPr lang="uk-UA" dirty="0"/>
          </a:p>
        </p:txBody>
      </p:sp>
      <p:pic>
        <p:nvPicPr>
          <p:cNvPr id="3074" name="Picture 2" descr="DunBradstreet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38400" y="1307297"/>
            <a:ext cx="63211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Information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 more than 235 million companies across 200 countries worldwide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2379063"/>
            <a:ext cx="6321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credit history, </a:t>
            </a:r>
            <a:r>
              <a:rPr lang="en-US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B2B sales </a:t>
            </a:r>
            <a:r>
              <a:rPr lang="en-US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marketing, </a:t>
            </a:r>
            <a:r>
              <a:rPr lang="en-US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social </a:t>
            </a:r>
            <a:r>
              <a:rPr lang="en-US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identity matching</a:t>
            </a:r>
            <a:endParaRPr lang="uk-UA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6" name="Picture 4" descr="http://www.freelancetech.com/images/logos/Loqat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581400"/>
            <a:ext cx="1663700" cy="45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38400" y="3236396"/>
            <a:ext cx="63211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Global Location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Intelligence,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incorporating address quality and geocoding for 240+ countries worldwide.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800600"/>
            <a:ext cx="1454270" cy="1295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38400" y="4648200"/>
            <a:ext cx="63211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Credit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information and information management services to approximately 45,000 businesses and approximately 500 million consumers worldwide.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1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1143000"/>
            <a:ext cx="8382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Website Visits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14 TB per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350 M records per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550 columns in fact table</a:t>
            </a:r>
          </a:p>
          <a:p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Impressions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1.5 TB per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B records per month</a:t>
            </a:r>
          </a:p>
          <a:p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Outside Activities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200 GB per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 M records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1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609600"/>
            <a:ext cx="5195472" cy="6024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Domain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3797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</a:t>
            </a:r>
            <a:r>
              <a:rPr lang="en-US" dirty="0" smtClean="0"/>
              <a:t>Study. Technologies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11430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Current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 Ecosystem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Hive (HQL, functions written in Java)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Excel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Be</a:t>
            </a:r>
            <a:endParaRPr lang="en-US" sz="2400" b="1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Tableau or TIBCO </a:t>
            </a:r>
            <a:r>
              <a:rPr lang="en-US" sz="24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Spotfire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Potentially Teradata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8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1315949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62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1674"/>
            <a:ext cx="7556500" cy="861774"/>
          </a:xfrm>
        </p:spPr>
        <p:txBody>
          <a:bodyPr/>
          <a:lstStyle/>
          <a:p>
            <a:r>
              <a:rPr lang="en-US" dirty="0" smtClean="0"/>
              <a:t>Case </a:t>
            </a:r>
            <a:r>
              <a:rPr lang="en-US" dirty="0" smtClean="0"/>
              <a:t>Study. Aggregation and Partitioning</a:t>
            </a:r>
            <a:endParaRPr lang="uk-UA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01315949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1905000" y="4495800"/>
            <a:ext cx="1345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A2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 by </a:t>
            </a:r>
          </a:p>
          <a:p>
            <a:pPr algn="ctr"/>
            <a:r>
              <a:rPr lang="en-US" dirty="0" smtClean="0">
                <a:solidFill>
                  <a:srgbClr val="A2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Day</a:t>
            </a:r>
            <a:endParaRPr lang="en-US" dirty="0">
              <a:solidFill>
                <a:srgbClr val="A2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62400" y="4495799"/>
            <a:ext cx="1345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A2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Partition by </a:t>
            </a:r>
          </a:p>
          <a:p>
            <a:pPr algn="ctr"/>
            <a:r>
              <a:rPr lang="en-US" dirty="0">
                <a:solidFill>
                  <a:srgbClr val="A2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n-US" dirty="0" smtClean="0">
                <a:solidFill>
                  <a:srgbClr val="A2000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atch ID</a:t>
            </a:r>
            <a:endParaRPr lang="en-US" dirty="0">
              <a:solidFill>
                <a:srgbClr val="A20000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5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99" y="1219200"/>
            <a:ext cx="861284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2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28800"/>
            <a:ext cx="7958357" cy="352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43000"/>
            <a:ext cx="7815262" cy="515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782351" y="1295400"/>
            <a:ext cx="353173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Conversion</a:t>
            </a:r>
            <a:r>
              <a:rPr lang="en-US" sz="4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Campaigns</a:t>
            </a:r>
          </a:p>
        </p:txBody>
      </p:sp>
    </p:spTree>
    <p:extLst>
      <p:ext uri="{BB962C8B-B14F-4D97-AF65-F5344CB8AC3E}">
        <p14:creationId xmlns:p14="http://schemas.microsoft.com/office/powerpoint/2010/main" val="19616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uk-UA" dirty="0"/>
          </a:p>
        </p:txBody>
      </p:sp>
      <p:sp>
        <p:nvSpPr>
          <p:cNvPr id="3" name="Rectangle 2"/>
          <p:cNvSpPr/>
          <p:nvPr/>
        </p:nvSpPr>
        <p:spPr>
          <a:xfrm>
            <a:off x="457200" y="1143000"/>
            <a:ext cx="8382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 Drivers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Quality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Time-to-market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Extensibility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Flexibility</a:t>
            </a:r>
          </a:p>
          <a:p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Low Priority</a:t>
            </a:r>
            <a:endParaRPr lang="en-US" sz="2400" b="1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Security</a:t>
            </a:r>
            <a:endParaRPr lang="en-US" sz="24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023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6439058" cy="430887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228601" y="2362200"/>
            <a:ext cx="5029200" cy="38100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en-US" sz="2400" dirty="0" smtClean="0">
                <a:solidFill>
                  <a:srgbClr val="F79646"/>
                </a:solidFill>
                <a:latin typeface="Segoe UI Semibold" panose="020B0702040204020203" pitchFamily="34" charset="0"/>
              </a:rPr>
              <a:t>SoftServe</a:t>
            </a:r>
            <a:r>
              <a:rPr lang="en-US" sz="2400" dirty="0" smtClean="0">
                <a:solidFill>
                  <a:schemeClr val="accent6"/>
                </a:solidFill>
                <a:latin typeface="Segoe UI Semibold" panose="020B0702040204020203" pitchFamily="34" charset="0"/>
              </a:rPr>
              <a:t> US Office</a:t>
            </a: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sz="1800" dirty="0" smtClean="0">
                <a:latin typeface="Segoe UI Light" panose="020B0502040204020203" pitchFamily="34" charset="0"/>
              </a:rPr>
              <a:t>One Congress Plaza, </a:t>
            </a:r>
            <a:br>
              <a:rPr lang="en-US" sz="1800" dirty="0" smtClean="0">
                <a:latin typeface="Segoe UI Light" panose="020B0502040204020203" pitchFamily="34" charset="0"/>
              </a:rPr>
            </a:br>
            <a:r>
              <a:rPr lang="en-US" sz="1800" dirty="0" smtClean="0">
                <a:latin typeface="Segoe UI Light" panose="020B0502040204020203" pitchFamily="34" charset="0"/>
              </a:rPr>
              <a:t>111 Congress Avenue, Suite 2700 Austin, TX 78701 </a:t>
            </a:r>
            <a:br>
              <a:rPr lang="en-US" sz="1800" dirty="0" smtClean="0">
                <a:latin typeface="Segoe UI Light" panose="020B0502040204020203" pitchFamily="34" charset="0"/>
              </a:rPr>
            </a:br>
            <a:r>
              <a:rPr lang="en-US" sz="1800" dirty="0" smtClean="0">
                <a:latin typeface="Segoe UI Light" panose="020B0502040204020203" pitchFamily="34" charset="0"/>
              </a:rPr>
              <a:t>Tel: 512.516.8880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US" sz="2000" dirty="0" smtClean="0"/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400" b="1" dirty="0" smtClean="0">
              <a:solidFill>
                <a:srgbClr val="F79646"/>
              </a:solidFill>
              <a:latin typeface="Segoe UI Semibold" panose="020B0702040204020203" pitchFamily="34" charset="0"/>
            </a:endParaRPr>
          </a:p>
          <a:p>
            <a:pPr marL="0" indent="0">
              <a:spcBef>
                <a:spcPts val="0"/>
              </a:spcBef>
              <a:buFont typeface="Wingdings" panose="05000000000000000000" pitchFamily="2" charset="2"/>
              <a:buNone/>
              <a:defRPr/>
            </a:pPr>
            <a:endParaRPr lang="en-GB" sz="2400" b="1" dirty="0" smtClean="0">
              <a:solidFill>
                <a:srgbClr val="F79646"/>
              </a:solidFill>
              <a:latin typeface="Segoe UI Semibold" panose="020B0702040204020203" pitchFamily="34" charset="0"/>
            </a:endParaRPr>
          </a:p>
          <a:p>
            <a:pPr marL="0" indent="0">
              <a:spcBef>
                <a:spcPts val="600"/>
              </a:spcBef>
              <a:buFont typeface="Wingdings" panose="05000000000000000000" pitchFamily="2" charset="2"/>
              <a:buNone/>
              <a:defRPr/>
            </a:pPr>
            <a:endParaRPr lang="en-GB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0"/>
            <a:ext cx="3733800" cy="5918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945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Domain</a:t>
            </a:r>
            <a:endParaRPr lang="uk-U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47800"/>
            <a:ext cx="6256072" cy="412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5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178004"/>
            <a:ext cx="8117019" cy="1107996"/>
          </a:xfrm>
        </p:spPr>
        <p:txBody>
          <a:bodyPr/>
          <a:lstStyle/>
          <a:p>
            <a:pPr algn="ctr"/>
            <a:r>
              <a:rPr lang="en-US" sz="7200" dirty="0" smtClean="0"/>
              <a:t>Online Advertising</a:t>
            </a:r>
            <a:endParaRPr lang="uk-UA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438400"/>
            <a:ext cx="834561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Advertising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609600" y="1752600"/>
            <a:ext cx="3765454" cy="3477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32000" indent="-180000">
              <a:buFont typeface="Arial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Search</a:t>
            </a:r>
            <a:endParaRPr lang="en-US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indent="-180000">
              <a:buFont typeface="Arial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Social Media</a:t>
            </a:r>
            <a:endParaRPr lang="en-US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indent="-180000">
              <a:buFont typeface="Arial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4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</a:t>
            </a: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eb Banner</a:t>
            </a:r>
            <a:endParaRPr lang="en-US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indent="-180000">
              <a:buFont typeface="Arial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Pop-ups</a:t>
            </a:r>
            <a:endParaRPr lang="en-US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indent="-180000">
              <a:buFont typeface="Arial"/>
              <a:buChar char="•"/>
            </a:pPr>
            <a:r>
              <a:rPr lang="en-US" sz="4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Email</a:t>
            </a:r>
            <a:endParaRPr lang="uk-UA" sz="4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8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3" y="1038805"/>
            <a:ext cx="6357937" cy="50571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/>
          <a:p>
            <a:r>
              <a:rPr lang="en-US" dirty="0" smtClean="0"/>
              <a:t>General Electric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42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 Bull</a:t>
            </a:r>
            <a:endParaRPr lang="uk-UA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19200"/>
            <a:ext cx="746007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86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650673" y="1600200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/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billion registered users and 699 million daily active </a:t>
            </a:r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users</a:t>
            </a:r>
            <a:endParaRPr lang="en-US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8" y="1295400"/>
            <a:ext cx="3000375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2" y="2514600"/>
            <a:ext cx="2676236" cy="10090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657600"/>
            <a:ext cx="2376210" cy="61164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50673" y="2743200"/>
            <a:ext cx="34991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000"/>
            <a:r>
              <a:rPr lang="en-US" sz="24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271 </a:t>
            </a:r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million active users 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4270" y="3729335"/>
            <a:ext cx="45491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2000"/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300 million active monthly users</a:t>
            </a:r>
            <a:endParaRPr lang="uk-UA" sz="24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Advertising</a:t>
            </a:r>
            <a:endParaRPr lang="uk-UA" dirty="0"/>
          </a:p>
        </p:txBody>
      </p:sp>
      <p:sp>
        <p:nvSpPr>
          <p:cNvPr id="12" name="Rectangle 11"/>
          <p:cNvSpPr/>
          <p:nvPr/>
        </p:nvSpPr>
        <p:spPr>
          <a:xfrm>
            <a:off x="457200" y="4800600"/>
            <a:ext cx="85401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/>
            <a:r>
              <a:rPr lang="en-US" sz="24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49% of U.S. adult women visit social media sites a few times a day, whereas only 34% of men visit them</a:t>
            </a:r>
          </a:p>
        </p:txBody>
      </p:sp>
    </p:spTree>
    <p:extLst>
      <p:ext uri="{BB962C8B-B14F-4D97-AF65-F5344CB8AC3E}">
        <p14:creationId xmlns:p14="http://schemas.microsoft.com/office/powerpoint/2010/main" val="18878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23782</TotalTime>
  <Words>611</Words>
  <Application>Microsoft Office PowerPoint</Application>
  <PresentationFormat>On-screen Show (4:3)</PresentationFormat>
  <Paragraphs>128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SimSun</vt:lpstr>
      <vt:lpstr>Arial</vt:lpstr>
      <vt:lpstr>Calibri</vt:lpstr>
      <vt:lpstr>Helvetica Neue-Ultra-Light</vt:lpstr>
      <vt:lpstr>Segoe UI</vt:lpstr>
      <vt:lpstr>Segoe UI Light</vt:lpstr>
      <vt:lpstr>Segoe UI Semibold</vt:lpstr>
      <vt:lpstr>Tw Cen MT</vt:lpstr>
      <vt:lpstr>Wingdings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Big Data in Action</vt:lpstr>
      <vt:lpstr>PowerPoint Presentation</vt:lpstr>
      <vt:lpstr>Business Domain</vt:lpstr>
      <vt:lpstr>Business Domain</vt:lpstr>
      <vt:lpstr>Online Advertising</vt:lpstr>
      <vt:lpstr>Online Advertising</vt:lpstr>
      <vt:lpstr>General Electric</vt:lpstr>
      <vt:lpstr>Red Bull</vt:lpstr>
      <vt:lpstr>Online Advertising</vt:lpstr>
      <vt:lpstr>Key Players</vt:lpstr>
      <vt:lpstr>Marketer</vt:lpstr>
      <vt:lpstr>Business Problem</vt:lpstr>
      <vt:lpstr>PowerPoint Presentation</vt:lpstr>
      <vt:lpstr>Online Advertising. Cookie Pool</vt:lpstr>
      <vt:lpstr>Online Advertising</vt:lpstr>
      <vt:lpstr>PowerPoint Presentation</vt:lpstr>
      <vt:lpstr>PowerPoint Presentation</vt:lpstr>
      <vt:lpstr>PowerPoint Presentation</vt:lpstr>
      <vt:lpstr>PowerPoint Presentation</vt:lpstr>
      <vt:lpstr>Online Advertising</vt:lpstr>
      <vt:lpstr>Key Players</vt:lpstr>
      <vt:lpstr>Demand-Side Platform (DSP)</vt:lpstr>
      <vt:lpstr>Data Management Platform</vt:lpstr>
      <vt:lpstr>Data Management Platform</vt:lpstr>
      <vt:lpstr>Data Management Platform</vt:lpstr>
      <vt:lpstr>PowerPoint Presentation</vt:lpstr>
      <vt:lpstr>Branded Data Providers</vt:lpstr>
      <vt:lpstr>Data Providers</vt:lpstr>
      <vt:lpstr>Case Study</vt:lpstr>
      <vt:lpstr>Case Study. Technologies</vt:lpstr>
      <vt:lpstr>Case Study</vt:lpstr>
      <vt:lpstr>Case Study. Aggregation and Partitioning</vt:lpstr>
      <vt:lpstr>Case Study</vt:lpstr>
      <vt:lpstr>Case Study</vt:lpstr>
      <vt:lpstr>Case Study</vt:lpstr>
      <vt:lpstr>Case Study</vt:lpstr>
      <vt:lpstr>Case Study</vt:lpstr>
      <vt:lpstr>Thank You!</vt:lpstr>
    </vt:vector>
  </TitlesOfParts>
  <Company>ss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Roman Mashchak</dc:creator>
  <cp:lastModifiedBy>Taras Bachynskyy</cp:lastModifiedBy>
  <cp:revision>1396</cp:revision>
  <dcterms:created xsi:type="dcterms:W3CDTF">2011-09-23T10:13:30Z</dcterms:created>
  <dcterms:modified xsi:type="dcterms:W3CDTF">2015-02-28T09:19:15Z</dcterms:modified>
</cp:coreProperties>
</file>